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E5705-DDB7-4B3A-BB60-5B3BB32E0EE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8C313B-DF13-4FB3-83FE-49439B4645D2}">
      <dgm:prSet/>
      <dgm:spPr/>
      <dgm:t>
        <a:bodyPr/>
        <a:lstStyle/>
        <a:p>
          <a:r>
            <a:rPr lang="en-US" b="0" i="0"/>
            <a:t>After you completed each step in the Setup you’re ready to get the help you need.</a:t>
          </a:r>
          <a:endParaRPr lang="en-US"/>
        </a:p>
      </dgm:t>
    </dgm:pt>
    <dgm:pt modelId="{85BF21A9-BC47-4E4B-9287-ED8735B78808}" type="parTrans" cxnId="{5D300DA0-DC96-48E2-AE50-302AEE800F66}">
      <dgm:prSet/>
      <dgm:spPr/>
      <dgm:t>
        <a:bodyPr/>
        <a:lstStyle/>
        <a:p>
          <a:endParaRPr lang="en-US"/>
        </a:p>
      </dgm:t>
    </dgm:pt>
    <dgm:pt modelId="{8C6965E3-7AD7-4695-89AE-B58FAD626DE3}" type="sibTrans" cxnId="{5D300DA0-DC96-48E2-AE50-302AEE800F66}">
      <dgm:prSet/>
      <dgm:spPr/>
      <dgm:t>
        <a:bodyPr/>
        <a:lstStyle/>
        <a:p>
          <a:endParaRPr lang="en-US"/>
        </a:p>
      </dgm:t>
    </dgm:pt>
    <dgm:pt modelId="{ECEBAF0E-18D0-471B-B6F8-F5DC0B3D9455}">
      <dgm:prSet/>
      <dgm:spPr/>
      <dgm:t>
        <a:bodyPr/>
        <a:lstStyle/>
        <a:p>
          <a:r>
            <a:rPr lang="en-US" b="0" i="0" dirty="0"/>
            <a:t>Familiarize yourself with your court’s website. Each state has resources on its .gov website.</a:t>
          </a:r>
          <a:endParaRPr lang="en-US" dirty="0"/>
        </a:p>
      </dgm:t>
    </dgm:pt>
    <dgm:pt modelId="{53677087-B007-4473-B606-1DB998366D0F}" type="parTrans" cxnId="{9548DEC2-AC89-4972-B97F-071C619F0A22}">
      <dgm:prSet/>
      <dgm:spPr/>
      <dgm:t>
        <a:bodyPr/>
        <a:lstStyle/>
        <a:p>
          <a:endParaRPr lang="en-US"/>
        </a:p>
      </dgm:t>
    </dgm:pt>
    <dgm:pt modelId="{40D1AA43-C635-466E-9DD6-A218E63A82AD}" type="sibTrans" cxnId="{9548DEC2-AC89-4972-B97F-071C619F0A22}">
      <dgm:prSet/>
      <dgm:spPr/>
      <dgm:t>
        <a:bodyPr/>
        <a:lstStyle/>
        <a:p>
          <a:endParaRPr lang="en-US"/>
        </a:p>
      </dgm:t>
    </dgm:pt>
    <dgm:pt modelId="{35647CD1-C537-4273-BD3A-AA1D4A7B9637}">
      <dgm:prSet/>
      <dgm:spPr/>
      <dgm:t>
        <a:bodyPr/>
        <a:lstStyle/>
        <a:p>
          <a:r>
            <a:rPr lang="en-US" b="0" i="0"/>
            <a:t>Create an account on your court’s portal if allowed. </a:t>
          </a:r>
          <a:endParaRPr lang="en-US"/>
        </a:p>
      </dgm:t>
    </dgm:pt>
    <dgm:pt modelId="{AA4B29DB-8F9A-49D7-BF8B-29643C7D8890}" type="parTrans" cxnId="{EE21959C-E3B1-46E8-8E1C-A89B9E7BC701}">
      <dgm:prSet/>
      <dgm:spPr/>
      <dgm:t>
        <a:bodyPr/>
        <a:lstStyle/>
        <a:p>
          <a:endParaRPr lang="en-US"/>
        </a:p>
      </dgm:t>
    </dgm:pt>
    <dgm:pt modelId="{1D70E0C4-5490-41CA-84DB-AECCE4596104}" type="sibTrans" cxnId="{EE21959C-E3B1-46E8-8E1C-A89B9E7BC701}">
      <dgm:prSet/>
      <dgm:spPr/>
      <dgm:t>
        <a:bodyPr/>
        <a:lstStyle/>
        <a:p>
          <a:endParaRPr lang="en-US"/>
        </a:p>
      </dgm:t>
    </dgm:pt>
    <dgm:pt modelId="{9B2B424A-BB58-4DA2-A48A-0185DE44F0DF}">
      <dgm:prSet/>
      <dgm:spPr/>
      <dgm:t>
        <a:bodyPr/>
        <a:lstStyle/>
        <a:p>
          <a:r>
            <a:rPr lang="en-US" b="0" i="0"/>
            <a:t>Establish your support system-coach, mental health, religious support, community support, support groups family &amp; friends.</a:t>
          </a:r>
          <a:endParaRPr lang="en-US"/>
        </a:p>
      </dgm:t>
    </dgm:pt>
    <dgm:pt modelId="{E31AE93F-B389-435B-9F05-4A5C00BC93EF}" type="parTrans" cxnId="{14C13E0D-D2CA-4254-AB24-B42E2672F4E5}">
      <dgm:prSet/>
      <dgm:spPr/>
      <dgm:t>
        <a:bodyPr/>
        <a:lstStyle/>
        <a:p>
          <a:endParaRPr lang="en-US"/>
        </a:p>
      </dgm:t>
    </dgm:pt>
    <dgm:pt modelId="{CDC445E0-45D3-4AD3-86BC-5241E2C503B4}" type="sibTrans" cxnId="{14C13E0D-D2CA-4254-AB24-B42E2672F4E5}">
      <dgm:prSet/>
      <dgm:spPr/>
      <dgm:t>
        <a:bodyPr/>
        <a:lstStyle/>
        <a:p>
          <a:endParaRPr lang="en-US"/>
        </a:p>
      </dgm:t>
    </dgm:pt>
    <dgm:pt modelId="{843ADD4C-3314-4F50-AA0E-C7EAFF2C94A7}" type="pres">
      <dgm:prSet presAssocID="{30EE5705-DDB7-4B3A-BB60-5B3BB32E0EE2}" presName="outerComposite" presStyleCnt="0">
        <dgm:presLayoutVars>
          <dgm:chMax val="5"/>
          <dgm:dir/>
          <dgm:resizeHandles val="exact"/>
        </dgm:presLayoutVars>
      </dgm:prSet>
      <dgm:spPr/>
    </dgm:pt>
    <dgm:pt modelId="{0A8B9DF8-52FA-4465-88C6-E78B0788A2D0}" type="pres">
      <dgm:prSet presAssocID="{30EE5705-DDB7-4B3A-BB60-5B3BB32E0EE2}" presName="dummyMaxCanvas" presStyleCnt="0">
        <dgm:presLayoutVars/>
      </dgm:prSet>
      <dgm:spPr/>
    </dgm:pt>
    <dgm:pt modelId="{38A803F6-5968-40AF-B831-7F3FE3629355}" type="pres">
      <dgm:prSet presAssocID="{30EE5705-DDB7-4B3A-BB60-5B3BB32E0EE2}" presName="FourNodes_1" presStyleLbl="node1" presStyleIdx="0" presStyleCnt="4">
        <dgm:presLayoutVars>
          <dgm:bulletEnabled val="1"/>
        </dgm:presLayoutVars>
      </dgm:prSet>
      <dgm:spPr/>
    </dgm:pt>
    <dgm:pt modelId="{C6828A1E-6C5F-4CB9-A6B3-11EB2FA9EA7A}" type="pres">
      <dgm:prSet presAssocID="{30EE5705-DDB7-4B3A-BB60-5B3BB32E0EE2}" presName="FourNodes_2" presStyleLbl="node1" presStyleIdx="1" presStyleCnt="4">
        <dgm:presLayoutVars>
          <dgm:bulletEnabled val="1"/>
        </dgm:presLayoutVars>
      </dgm:prSet>
      <dgm:spPr/>
    </dgm:pt>
    <dgm:pt modelId="{BFB9EEEC-E0DB-4F72-9644-9504B5814CA8}" type="pres">
      <dgm:prSet presAssocID="{30EE5705-DDB7-4B3A-BB60-5B3BB32E0EE2}" presName="FourNodes_3" presStyleLbl="node1" presStyleIdx="2" presStyleCnt="4">
        <dgm:presLayoutVars>
          <dgm:bulletEnabled val="1"/>
        </dgm:presLayoutVars>
      </dgm:prSet>
      <dgm:spPr/>
    </dgm:pt>
    <dgm:pt modelId="{5BD49B2C-0189-40B4-9081-61A7AFD75ED4}" type="pres">
      <dgm:prSet presAssocID="{30EE5705-DDB7-4B3A-BB60-5B3BB32E0EE2}" presName="FourNodes_4" presStyleLbl="node1" presStyleIdx="3" presStyleCnt="4">
        <dgm:presLayoutVars>
          <dgm:bulletEnabled val="1"/>
        </dgm:presLayoutVars>
      </dgm:prSet>
      <dgm:spPr/>
    </dgm:pt>
    <dgm:pt modelId="{685A1A31-20E1-4085-B4EA-C8901A6661CC}" type="pres">
      <dgm:prSet presAssocID="{30EE5705-DDB7-4B3A-BB60-5B3BB32E0EE2}" presName="FourConn_1-2" presStyleLbl="fgAccFollowNode1" presStyleIdx="0" presStyleCnt="3">
        <dgm:presLayoutVars>
          <dgm:bulletEnabled val="1"/>
        </dgm:presLayoutVars>
      </dgm:prSet>
      <dgm:spPr/>
    </dgm:pt>
    <dgm:pt modelId="{5B750D56-26B3-4A42-9E4C-5A3B0D62F4C6}" type="pres">
      <dgm:prSet presAssocID="{30EE5705-DDB7-4B3A-BB60-5B3BB32E0EE2}" presName="FourConn_2-3" presStyleLbl="fgAccFollowNode1" presStyleIdx="1" presStyleCnt="3">
        <dgm:presLayoutVars>
          <dgm:bulletEnabled val="1"/>
        </dgm:presLayoutVars>
      </dgm:prSet>
      <dgm:spPr/>
    </dgm:pt>
    <dgm:pt modelId="{DF794B8F-4650-4EA6-809A-AE47ED5F8AC9}" type="pres">
      <dgm:prSet presAssocID="{30EE5705-DDB7-4B3A-BB60-5B3BB32E0EE2}" presName="FourConn_3-4" presStyleLbl="fgAccFollowNode1" presStyleIdx="2" presStyleCnt="3">
        <dgm:presLayoutVars>
          <dgm:bulletEnabled val="1"/>
        </dgm:presLayoutVars>
      </dgm:prSet>
      <dgm:spPr/>
    </dgm:pt>
    <dgm:pt modelId="{5D408BE0-98F3-425C-BB5F-D9A55B8866C9}" type="pres">
      <dgm:prSet presAssocID="{30EE5705-DDB7-4B3A-BB60-5B3BB32E0EE2}" presName="FourNodes_1_text" presStyleLbl="node1" presStyleIdx="3" presStyleCnt="4">
        <dgm:presLayoutVars>
          <dgm:bulletEnabled val="1"/>
        </dgm:presLayoutVars>
      </dgm:prSet>
      <dgm:spPr/>
    </dgm:pt>
    <dgm:pt modelId="{F772FAD1-82F9-4B18-A249-EE060FB55A82}" type="pres">
      <dgm:prSet presAssocID="{30EE5705-DDB7-4B3A-BB60-5B3BB32E0EE2}" presName="FourNodes_2_text" presStyleLbl="node1" presStyleIdx="3" presStyleCnt="4">
        <dgm:presLayoutVars>
          <dgm:bulletEnabled val="1"/>
        </dgm:presLayoutVars>
      </dgm:prSet>
      <dgm:spPr/>
    </dgm:pt>
    <dgm:pt modelId="{9A5B30E1-34CE-4895-8870-A6E46884F817}" type="pres">
      <dgm:prSet presAssocID="{30EE5705-DDB7-4B3A-BB60-5B3BB32E0EE2}" presName="FourNodes_3_text" presStyleLbl="node1" presStyleIdx="3" presStyleCnt="4">
        <dgm:presLayoutVars>
          <dgm:bulletEnabled val="1"/>
        </dgm:presLayoutVars>
      </dgm:prSet>
      <dgm:spPr/>
    </dgm:pt>
    <dgm:pt modelId="{39E854E9-2482-4E11-BAF0-2A3476EF4A9B}" type="pres">
      <dgm:prSet presAssocID="{30EE5705-DDB7-4B3A-BB60-5B3BB32E0EE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7053B03-C0A3-4C06-AE01-B5A99FA9BB89}" type="presOf" srcId="{8B8C313B-DF13-4FB3-83FE-49439B4645D2}" destId="{38A803F6-5968-40AF-B831-7F3FE3629355}" srcOrd="0" destOrd="0" presId="urn:microsoft.com/office/officeart/2005/8/layout/vProcess5"/>
    <dgm:cxn modelId="{14C13E0D-D2CA-4254-AB24-B42E2672F4E5}" srcId="{30EE5705-DDB7-4B3A-BB60-5B3BB32E0EE2}" destId="{9B2B424A-BB58-4DA2-A48A-0185DE44F0DF}" srcOrd="3" destOrd="0" parTransId="{E31AE93F-B389-435B-9F05-4A5C00BC93EF}" sibTransId="{CDC445E0-45D3-4AD3-86BC-5241E2C503B4}"/>
    <dgm:cxn modelId="{DFB93016-9FE6-42B0-A58F-CB24B8AAB92D}" type="presOf" srcId="{35647CD1-C537-4273-BD3A-AA1D4A7B9637}" destId="{BFB9EEEC-E0DB-4F72-9644-9504B5814CA8}" srcOrd="0" destOrd="0" presId="urn:microsoft.com/office/officeart/2005/8/layout/vProcess5"/>
    <dgm:cxn modelId="{E56B7621-1A25-4211-B450-3D3528FD4625}" type="presOf" srcId="{8C6965E3-7AD7-4695-89AE-B58FAD626DE3}" destId="{685A1A31-20E1-4085-B4EA-C8901A6661CC}" srcOrd="0" destOrd="0" presId="urn:microsoft.com/office/officeart/2005/8/layout/vProcess5"/>
    <dgm:cxn modelId="{45C3BF5C-3D82-46FF-A755-028524C0BF6A}" type="presOf" srcId="{35647CD1-C537-4273-BD3A-AA1D4A7B9637}" destId="{9A5B30E1-34CE-4895-8870-A6E46884F817}" srcOrd="1" destOrd="0" presId="urn:microsoft.com/office/officeart/2005/8/layout/vProcess5"/>
    <dgm:cxn modelId="{A4A5945E-C5A7-482F-B99F-62FFB54B4277}" type="presOf" srcId="{9B2B424A-BB58-4DA2-A48A-0185DE44F0DF}" destId="{5BD49B2C-0189-40B4-9081-61A7AFD75ED4}" srcOrd="0" destOrd="0" presId="urn:microsoft.com/office/officeart/2005/8/layout/vProcess5"/>
    <dgm:cxn modelId="{C6F89A60-D085-4607-8BAB-10F22B6C7235}" type="presOf" srcId="{ECEBAF0E-18D0-471B-B6F8-F5DC0B3D9455}" destId="{C6828A1E-6C5F-4CB9-A6B3-11EB2FA9EA7A}" srcOrd="0" destOrd="0" presId="urn:microsoft.com/office/officeart/2005/8/layout/vProcess5"/>
    <dgm:cxn modelId="{C0533044-6C4E-416E-A643-DAC35DD60394}" type="presOf" srcId="{ECEBAF0E-18D0-471B-B6F8-F5DC0B3D9455}" destId="{F772FAD1-82F9-4B18-A249-EE060FB55A82}" srcOrd="1" destOrd="0" presId="urn:microsoft.com/office/officeart/2005/8/layout/vProcess5"/>
    <dgm:cxn modelId="{08C3336A-1742-4350-8B3E-CBBAD2A70074}" type="presOf" srcId="{30EE5705-DDB7-4B3A-BB60-5B3BB32E0EE2}" destId="{843ADD4C-3314-4F50-AA0E-C7EAFF2C94A7}" srcOrd="0" destOrd="0" presId="urn:microsoft.com/office/officeart/2005/8/layout/vProcess5"/>
    <dgm:cxn modelId="{EE21959C-E3B1-46E8-8E1C-A89B9E7BC701}" srcId="{30EE5705-DDB7-4B3A-BB60-5B3BB32E0EE2}" destId="{35647CD1-C537-4273-BD3A-AA1D4A7B9637}" srcOrd="2" destOrd="0" parTransId="{AA4B29DB-8F9A-49D7-BF8B-29643C7D8890}" sibTransId="{1D70E0C4-5490-41CA-84DB-AECCE4596104}"/>
    <dgm:cxn modelId="{5D300DA0-DC96-48E2-AE50-302AEE800F66}" srcId="{30EE5705-DDB7-4B3A-BB60-5B3BB32E0EE2}" destId="{8B8C313B-DF13-4FB3-83FE-49439B4645D2}" srcOrd="0" destOrd="0" parTransId="{85BF21A9-BC47-4E4B-9287-ED8735B78808}" sibTransId="{8C6965E3-7AD7-4695-89AE-B58FAD626DE3}"/>
    <dgm:cxn modelId="{962EB0B3-1786-49F2-A366-A097BB2AE99A}" type="presOf" srcId="{1D70E0C4-5490-41CA-84DB-AECCE4596104}" destId="{DF794B8F-4650-4EA6-809A-AE47ED5F8AC9}" srcOrd="0" destOrd="0" presId="urn:microsoft.com/office/officeart/2005/8/layout/vProcess5"/>
    <dgm:cxn modelId="{9548DEC2-AC89-4972-B97F-071C619F0A22}" srcId="{30EE5705-DDB7-4B3A-BB60-5B3BB32E0EE2}" destId="{ECEBAF0E-18D0-471B-B6F8-F5DC0B3D9455}" srcOrd="1" destOrd="0" parTransId="{53677087-B007-4473-B606-1DB998366D0F}" sibTransId="{40D1AA43-C635-466E-9DD6-A218E63A82AD}"/>
    <dgm:cxn modelId="{B2E5D2D6-B473-4858-8DE1-5B6C98479DB8}" type="presOf" srcId="{40D1AA43-C635-466E-9DD6-A218E63A82AD}" destId="{5B750D56-26B3-4A42-9E4C-5A3B0D62F4C6}" srcOrd="0" destOrd="0" presId="urn:microsoft.com/office/officeart/2005/8/layout/vProcess5"/>
    <dgm:cxn modelId="{1BA90FEF-2044-441A-9DE1-A8FB940418C8}" type="presOf" srcId="{9B2B424A-BB58-4DA2-A48A-0185DE44F0DF}" destId="{39E854E9-2482-4E11-BAF0-2A3476EF4A9B}" srcOrd="1" destOrd="0" presId="urn:microsoft.com/office/officeart/2005/8/layout/vProcess5"/>
    <dgm:cxn modelId="{59F1FBF9-E14D-4F8B-A792-895C897D34EA}" type="presOf" srcId="{8B8C313B-DF13-4FB3-83FE-49439B4645D2}" destId="{5D408BE0-98F3-425C-BB5F-D9A55B8866C9}" srcOrd="1" destOrd="0" presId="urn:microsoft.com/office/officeart/2005/8/layout/vProcess5"/>
    <dgm:cxn modelId="{15272879-6F59-45DA-A703-15C5E3C490C8}" type="presParOf" srcId="{843ADD4C-3314-4F50-AA0E-C7EAFF2C94A7}" destId="{0A8B9DF8-52FA-4465-88C6-E78B0788A2D0}" srcOrd="0" destOrd="0" presId="urn:microsoft.com/office/officeart/2005/8/layout/vProcess5"/>
    <dgm:cxn modelId="{39C4DD66-1CAA-4A29-90AD-455C9A2E8326}" type="presParOf" srcId="{843ADD4C-3314-4F50-AA0E-C7EAFF2C94A7}" destId="{38A803F6-5968-40AF-B831-7F3FE3629355}" srcOrd="1" destOrd="0" presId="urn:microsoft.com/office/officeart/2005/8/layout/vProcess5"/>
    <dgm:cxn modelId="{D5E33690-E99A-414B-BC63-88C20561528F}" type="presParOf" srcId="{843ADD4C-3314-4F50-AA0E-C7EAFF2C94A7}" destId="{C6828A1E-6C5F-4CB9-A6B3-11EB2FA9EA7A}" srcOrd="2" destOrd="0" presId="urn:microsoft.com/office/officeart/2005/8/layout/vProcess5"/>
    <dgm:cxn modelId="{BD618546-32B2-4998-86C6-81A809F9EB0F}" type="presParOf" srcId="{843ADD4C-3314-4F50-AA0E-C7EAFF2C94A7}" destId="{BFB9EEEC-E0DB-4F72-9644-9504B5814CA8}" srcOrd="3" destOrd="0" presId="urn:microsoft.com/office/officeart/2005/8/layout/vProcess5"/>
    <dgm:cxn modelId="{89100E6F-AE62-4804-ADC4-B8E71C30D4BC}" type="presParOf" srcId="{843ADD4C-3314-4F50-AA0E-C7EAFF2C94A7}" destId="{5BD49B2C-0189-40B4-9081-61A7AFD75ED4}" srcOrd="4" destOrd="0" presId="urn:microsoft.com/office/officeart/2005/8/layout/vProcess5"/>
    <dgm:cxn modelId="{45148E92-19CA-4AB1-B3E9-95A61B39BAE8}" type="presParOf" srcId="{843ADD4C-3314-4F50-AA0E-C7EAFF2C94A7}" destId="{685A1A31-20E1-4085-B4EA-C8901A6661CC}" srcOrd="5" destOrd="0" presId="urn:microsoft.com/office/officeart/2005/8/layout/vProcess5"/>
    <dgm:cxn modelId="{1FB72D51-9F78-49B3-ADBC-11FB2AE5CE52}" type="presParOf" srcId="{843ADD4C-3314-4F50-AA0E-C7EAFF2C94A7}" destId="{5B750D56-26B3-4A42-9E4C-5A3B0D62F4C6}" srcOrd="6" destOrd="0" presId="urn:microsoft.com/office/officeart/2005/8/layout/vProcess5"/>
    <dgm:cxn modelId="{1F286424-4F0E-4FCF-847A-58A779820966}" type="presParOf" srcId="{843ADD4C-3314-4F50-AA0E-C7EAFF2C94A7}" destId="{DF794B8F-4650-4EA6-809A-AE47ED5F8AC9}" srcOrd="7" destOrd="0" presId="urn:microsoft.com/office/officeart/2005/8/layout/vProcess5"/>
    <dgm:cxn modelId="{ED2BE631-2650-41F5-A0D6-58B9ED140527}" type="presParOf" srcId="{843ADD4C-3314-4F50-AA0E-C7EAFF2C94A7}" destId="{5D408BE0-98F3-425C-BB5F-D9A55B8866C9}" srcOrd="8" destOrd="0" presId="urn:microsoft.com/office/officeart/2005/8/layout/vProcess5"/>
    <dgm:cxn modelId="{6866F653-DA22-47BC-99B0-94D1ECD06AEC}" type="presParOf" srcId="{843ADD4C-3314-4F50-AA0E-C7EAFF2C94A7}" destId="{F772FAD1-82F9-4B18-A249-EE060FB55A82}" srcOrd="9" destOrd="0" presId="urn:microsoft.com/office/officeart/2005/8/layout/vProcess5"/>
    <dgm:cxn modelId="{433AE2C0-580C-4B28-98BD-797C206E5C84}" type="presParOf" srcId="{843ADD4C-3314-4F50-AA0E-C7EAFF2C94A7}" destId="{9A5B30E1-34CE-4895-8870-A6E46884F817}" srcOrd="10" destOrd="0" presId="urn:microsoft.com/office/officeart/2005/8/layout/vProcess5"/>
    <dgm:cxn modelId="{FF5C4ED4-D4C0-421A-959F-82C7CFCEC1D7}" type="presParOf" srcId="{843ADD4C-3314-4F50-AA0E-C7EAFF2C94A7}" destId="{39E854E9-2482-4E11-BAF0-2A3476EF4A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803F6-5968-40AF-B831-7F3FE3629355}">
      <dsp:nvSpPr>
        <dsp:cNvPr id="0" name=""/>
        <dsp:cNvSpPr/>
      </dsp:nvSpPr>
      <dsp:spPr>
        <a:xfrm>
          <a:off x="0" y="0"/>
          <a:ext cx="4191609" cy="74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After you completed each step in the Setup you’re ready to get the help you need.</a:t>
          </a:r>
          <a:endParaRPr lang="en-US" sz="1200" kern="1200"/>
        </a:p>
      </dsp:txBody>
      <dsp:txXfrm>
        <a:off x="21879" y="21879"/>
        <a:ext cx="3322412" cy="703246"/>
      </dsp:txXfrm>
    </dsp:sp>
    <dsp:sp modelId="{C6828A1E-6C5F-4CB9-A6B3-11EB2FA9EA7A}">
      <dsp:nvSpPr>
        <dsp:cNvPr id="0" name=""/>
        <dsp:cNvSpPr/>
      </dsp:nvSpPr>
      <dsp:spPr>
        <a:xfrm>
          <a:off x="351047" y="882822"/>
          <a:ext cx="4191609" cy="74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Familiarize yourself with your court’s website. Each state has resources on its .gov website.</a:t>
          </a:r>
          <a:endParaRPr lang="en-US" sz="1200" kern="1200" dirty="0"/>
        </a:p>
      </dsp:txBody>
      <dsp:txXfrm>
        <a:off x="372926" y="904701"/>
        <a:ext cx="3311251" cy="703246"/>
      </dsp:txXfrm>
    </dsp:sp>
    <dsp:sp modelId="{BFB9EEEC-E0DB-4F72-9644-9504B5814CA8}">
      <dsp:nvSpPr>
        <dsp:cNvPr id="0" name=""/>
        <dsp:cNvSpPr/>
      </dsp:nvSpPr>
      <dsp:spPr>
        <a:xfrm>
          <a:off x="696855" y="1765645"/>
          <a:ext cx="4191609" cy="74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Create an account on your court’s portal if allowed. </a:t>
          </a:r>
          <a:endParaRPr lang="en-US" sz="1200" kern="1200"/>
        </a:p>
      </dsp:txBody>
      <dsp:txXfrm>
        <a:off x="718734" y="1787524"/>
        <a:ext cx="3316491" cy="703246"/>
      </dsp:txXfrm>
    </dsp:sp>
    <dsp:sp modelId="{5BD49B2C-0189-40B4-9081-61A7AFD75ED4}">
      <dsp:nvSpPr>
        <dsp:cNvPr id="0" name=""/>
        <dsp:cNvSpPr/>
      </dsp:nvSpPr>
      <dsp:spPr>
        <a:xfrm>
          <a:off x="1047902" y="2648468"/>
          <a:ext cx="4191609" cy="74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Establish your support system-coach, mental health, religious support, community support, support groups family &amp; friends.</a:t>
          </a:r>
          <a:endParaRPr lang="en-US" sz="1200" kern="1200"/>
        </a:p>
      </dsp:txBody>
      <dsp:txXfrm>
        <a:off x="1069781" y="2670347"/>
        <a:ext cx="3311251" cy="703246"/>
      </dsp:txXfrm>
    </dsp:sp>
    <dsp:sp modelId="{685A1A31-20E1-4085-B4EA-C8901A6661CC}">
      <dsp:nvSpPr>
        <dsp:cNvPr id="0" name=""/>
        <dsp:cNvSpPr/>
      </dsp:nvSpPr>
      <dsp:spPr>
        <a:xfrm>
          <a:off x="3706056" y="572137"/>
          <a:ext cx="485552" cy="485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815305" y="572137"/>
        <a:ext cx="267054" cy="365378"/>
      </dsp:txXfrm>
    </dsp:sp>
    <dsp:sp modelId="{5B750D56-26B3-4A42-9E4C-5A3B0D62F4C6}">
      <dsp:nvSpPr>
        <dsp:cNvPr id="0" name=""/>
        <dsp:cNvSpPr/>
      </dsp:nvSpPr>
      <dsp:spPr>
        <a:xfrm>
          <a:off x="4057104" y="1454960"/>
          <a:ext cx="485552" cy="485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166353" y="1454960"/>
        <a:ext cx="267054" cy="365378"/>
      </dsp:txXfrm>
    </dsp:sp>
    <dsp:sp modelId="{DF794B8F-4650-4EA6-809A-AE47ED5F8AC9}">
      <dsp:nvSpPr>
        <dsp:cNvPr id="0" name=""/>
        <dsp:cNvSpPr/>
      </dsp:nvSpPr>
      <dsp:spPr>
        <a:xfrm>
          <a:off x="4402912" y="2337783"/>
          <a:ext cx="485552" cy="485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12161" y="2337783"/>
        <a:ext cx="267054" cy="3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5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1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2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5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8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ivorcecoachesq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2.nycourts.gov/COURTS/nyc/family/index.shtm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FAD6C-A88F-DE65-6325-0BDD50399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4134537" cy="2866405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32DD8-276B-D60B-6C2A-BF307C333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4134537" cy="14751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For those in the Pro Se Family court membership or any of our other coaching programs or who have one of the consultation packages.</a:t>
            </a:r>
          </a:p>
          <a:p>
            <a:r>
              <a:rPr lang="en-US" sz="1200" b="1" dirty="0"/>
              <a:t>The Divorce Solutionist</a:t>
            </a:r>
          </a:p>
        </p:txBody>
      </p:sp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lue paper stripes in a wave shape">
            <a:extLst>
              <a:ext uri="{FF2B5EF4-FFF2-40B4-BE49-F238E27FC236}">
                <a16:creationId xmlns:a16="http://schemas.microsoft.com/office/drawing/2014/main" id="{9D70C40C-B12E-40DE-58A8-ADCAB9321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2" r="15974" b="-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42" name="Group 31">
            <a:extLst>
              <a:ext uri="{FF2B5EF4-FFF2-40B4-BE49-F238E27FC236}">
                <a16:creationId xmlns:a16="http://schemas.microsoft.com/office/drawing/2014/main" id="{DE48D4BE-638C-5049-8A9F-D15A86E4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33" name="Freeform 91">
              <a:extLst>
                <a:ext uri="{FF2B5EF4-FFF2-40B4-BE49-F238E27FC236}">
                  <a16:creationId xmlns:a16="http://schemas.microsoft.com/office/drawing/2014/main" id="{DF8710DD-8623-0045-9C27-3663AF831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92">
              <a:extLst>
                <a:ext uri="{FF2B5EF4-FFF2-40B4-BE49-F238E27FC236}">
                  <a16:creationId xmlns:a16="http://schemas.microsoft.com/office/drawing/2014/main" id="{1A25D1DF-E3C6-9D49-9AF3-336FEE4A7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93">
              <a:extLst>
                <a:ext uri="{FF2B5EF4-FFF2-40B4-BE49-F238E27FC236}">
                  <a16:creationId xmlns:a16="http://schemas.microsoft.com/office/drawing/2014/main" id="{D64871EE-73D8-5F4B-AC94-0AA9ECD34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43740FCB-5707-4E48-BDF6-DC6C93B2B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95">
              <a:extLst>
                <a:ext uri="{FF2B5EF4-FFF2-40B4-BE49-F238E27FC236}">
                  <a16:creationId xmlns:a16="http://schemas.microsoft.com/office/drawing/2014/main" id="{8D1C35ED-1091-D644-85E9-229D1535F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96">
              <a:extLst>
                <a:ext uri="{FF2B5EF4-FFF2-40B4-BE49-F238E27FC236}">
                  <a16:creationId xmlns:a16="http://schemas.microsoft.com/office/drawing/2014/main" id="{6B502189-CE99-7843-92E7-4D17D28E6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7">
              <a:extLst>
                <a:ext uri="{FF2B5EF4-FFF2-40B4-BE49-F238E27FC236}">
                  <a16:creationId xmlns:a16="http://schemas.microsoft.com/office/drawing/2014/main" id="{6FD2CD41-6936-0042-9119-463699DB9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19BC847-58D7-9B77-CF80-719E91F34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7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B44D1-CE10-05E6-31A9-304CA8BA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5367298" cy="1268984"/>
          </a:xfrm>
        </p:spPr>
        <p:txBody>
          <a:bodyPr>
            <a:normAutofit/>
          </a:bodyPr>
          <a:lstStyle/>
          <a:p>
            <a:r>
              <a:rPr lang="en-US" sz="3700" dirty="0"/>
              <a:t>CONTENT LIBRARY-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6CEE-BF9E-9E72-D87E-BEA7B6C8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533294"/>
            <a:ext cx="4133560" cy="422793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u="sng" dirty="0"/>
              <a:t>PDF Titles</a:t>
            </a:r>
            <a:r>
              <a:rPr lang="en-US" sz="1900" dirty="0"/>
              <a:t>– </a:t>
            </a:r>
          </a:p>
          <a:p>
            <a:pPr lvl="1">
              <a:lnSpc>
                <a:spcPct val="90000"/>
              </a:lnSpc>
            </a:pPr>
            <a:r>
              <a:rPr lang="en-US" sz="1400" u="sng" dirty="0"/>
              <a:t>GUIDES: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Writing Petitions or Motions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Choosing the Right Attorney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Organizing Evidence</a:t>
            </a:r>
          </a:p>
          <a:p>
            <a:pPr lvl="1">
              <a:lnSpc>
                <a:spcPct val="90000"/>
              </a:lnSpc>
            </a:pPr>
            <a:endParaRPr lang="en-US" sz="1400" u="sng" dirty="0"/>
          </a:p>
          <a:p>
            <a:pPr lvl="1">
              <a:lnSpc>
                <a:spcPct val="90000"/>
              </a:lnSpc>
            </a:pPr>
            <a:r>
              <a:rPr lang="en-US" sz="1400" u="sng" dirty="0"/>
              <a:t>WORKBOOKS:</a:t>
            </a:r>
          </a:p>
          <a:p>
            <a:pPr lvl="2">
              <a:lnSpc>
                <a:spcPct val="90000"/>
              </a:lnSpc>
            </a:pPr>
            <a:r>
              <a:rPr lang="en-US" sz="1200" dirty="0"/>
              <a:t>Evidence</a:t>
            </a:r>
          </a:p>
          <a:p>
            <a:pPr lvl="2">
              <a:lnSpc>
                <a:spcPct val="90000"/>
              </a:lnSpc>
            </a:pPr>
            <a:r>
              <a:rPr lang="en-US" sz="1200" dirty="0"/>
              <a:t>Strategy</a:t>
            </a:r>
          </a:p>
          <a:p>
            <a:pPr lvl="2">
              <a:lnSpc>
                <a:spcPct val="90000"/>
              </a:lnSpc>
            </a:pPr>
            <a:r>
              <a:rPr lang="en-US" sz="1200" dirty="0"/>
              <a:t>Mediation Prep</a:t>
            </a:r>
          </a:p>
          <a:p>
            <a:pPr lvl="1">
              <a:lnSpc>
                <a:spcPct val="90000"/>
              </a:lnSpc>
            </a:pPr>
            <a:endParaRPr lang="en-US" sz="1400" u="sng" dirty="0"/>
          </a:p>
          <a:p>
            <a:pPr lvl="1">
              <a:lnSpc>
                <a:spcPct val="90000"/>
              </a:lnSpc>
            </a:pPr>
            <a:r>
              <a:rPr lang="en-US" sz="1400" u="sng" dirty="0"/>
              <a:t>WORKSHEETS:</a:t>
            </a:r>
          </a:p>
          <a:p>
            <a:pPr lvl="2">
              <a:lnSpc>
                <a:spcPct val="90000"/>
              </a:lnSpc>
            </a:pPr>
            <a:r>
              <a:rPr lang="en-US" sz="1400" u="sng" dirty="0"/>
              <a:t>Evidence</a:t>
            </a:r>
          </a:p>
          <a:p>
            <a:pPr lvl="2">
              <a:lnSpc>
                <a:spcPct val="90000"/>
              </a:lnSpc>
            </a:pPr>
            <a:r>
              <a:rPr lang="en-US" sz="1400" u="sng" dirty="0"/>
              <a:t>Witness Prep</a:t>
            </a:r>
          </a:p>
          <a:p>
            <a:pPr lvl="2">
              <a:lnSpc>
                <a:spcPct val="90000"/>
              </a:lnSpc>
            </a:pPr>
            <a:r>
              <a:rPr lang="en-US" sz="1400" u="sng" dirty="0"/>
              <a:t>Opening &amp; Closing Statements</a:t>
            </a:r>
          </a:p>
          <a:p>
            <a:pPr lvl="2">
              <a:lnSpc>
                <a:spcPct val="90000"/>
              </a:lnSpc>
            </a:pPr>
            <a:r>
              <a:rPr lang="en-US" sz="1400" u="sng" dirty="0"/>
              <a:t>Legal Research</a:t>
            </a:r>
          </a:p>
          <a:p>
            <a:pPr lvl="2">
              <a:lnSpc>
                <a:spcPct val="90000"/>
              </a:lnSpc>
            </a:pPr>
            <a:r>
              <a:rPr lang="en-US" sz="1400" u="sng" dirty="0"/>
              <a:t>Budget &amp; Finances</a:t>
            </a:r>
          </a:p>
          <a:p>
            <a:pPr lvl="2">
              <a:lnSpc>
                <a:spcPct val="90000"/>
              </a:lnSpc>
            </a:pPr>
            <a:endParaRPr lang="en-US" sz="1400" u="sng" dirty="0"/>
          </a:p>
          <a:p>
            <a:pPr lvl="1">
              <a:lnSpc>
                <a:spcPct val="90000"/>
              </a:lnSpc>
            </a:pPr>
            <a:endParaRPr lang="en-US" sz="500" u="sng" dirty="0"/>
          </a:p>
          <a:p>
            <a:pPr lvl="2"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r>
              <a:rPr lang="en-US" sz="500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07A38192-A56D-7C1D-B443-A24385C00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 b="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921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D85E-4FB9-3922-8B17-A90BE92B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5"/>
            <a:ext cx="5066001" cy="2142134"/>
          </a:xfrm>
        </p:spPr>
        <p:txBody>
          <a:bodyPr/>
          <a:lstStyle/>
          <a:p>
            <a:r>
              <a:rPr lang="en-US"/>
              <a:t>Important Info &amp; Tips: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C3D7A-4281-AD99-2768-4D368278A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497" y="2854712"/>
            <a:ext cx="4148253" cy="9478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*Contact info – </a:t>
            </a:r>
            <a:r>
              <a:rPr lang="en-US" dirty="0">
                <a:hlinkClick r:id="rId2"/>
              </a:rPr>
              <a:t>divorcecoachesq@gmail.com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DDB9C-BC4D-4966-2E2C-933676771AF1}"/>
              </a:ext>
            </a:extLst>
          </p:cNvPr>
          <p:cNvSpPr txBox="1"/>
          <p:nvPr/>
        </p:nvSpPr>
        <p:spPr>
          <a:xfrm rot="10800000" flipV="1">
            <a:off x="663497" y="3055432"/>
            <a:ext cx="37858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*Join the Facebook Group – </a:t>
            </a:r>
            <a:r>
              <a:rPr lang="en-US" b="1" i="1" dirty="0" err="1"/>
              <a:t>ProSe</a:t>
            </a:r>
            <a:r>
              <a:rPr lang="en-US" b="1" i="1" dirty="0"/>
              <a:t> Pro Per Divorce &amp; </a:t>
            </a:r>
            <a:r>
              <a:rPr lang="en-US" sz="1600" b="1" i="1" dirty="0"/>
              <a:t>Custody</a:t>
            </a:r>
            <a:r>
              <a:rPr lang="en-US" b="1" i="1" dirty="0"/>
              <a:t>.</a:t>
            </a:r>
          </a:p>
          <a:p>
            <a:endParaRPr lang="en-US" dirty="0"/>
          </a:p>
          <a:p>
            <a:r>
              <a:rPr lang="en-US" dirty="0"/>
              <a:t>*Sign up to become an Affiliate.</a:t>
            </a:r>
          </a:p>
          <a:p>
            <a:endParaRPr lang="en-US" dirty="0"/>
          </a:p>
          <a:p>
            <a:r>
              <a:rPr lang="en-US" dirty="0"/>
              <a:t>*Give feedback, make referrals &amp;</a:t>
            </a:r>
          </a:p>
          <a:p>
            <a:r>
              <a:rPr lang="en-US" dirty="0"/>
              <a:t>Suggest recommendations.</a:t>
            </a:r>
          </a:p>
          <a:p>
            <a:endParaRPr lang="en-US" dirty="0"/>
          </a:p>
          <a:p>
            <a:r>
              <a:rPr lang="en-US" sz="1400" b="1" dirty="0"/>
              <a:t>www.TheDivorceSolutionist.com</a:t>
            </a:r>
          </a:p>
        </p:txBody>
      </p:sp>
      <p:pic>
        <p:nvPicPr>
          <p:cNvPr id="13" name="Picture 12" descr="A sign on a beach&#10;&#10;Description automatically generated with medium confidence">
            <a:extLst>
              <a:ext uri="{FF2B5EF4-FFF2-40B4-BE49-F238E27FC236}">
                <a16:creationId xmlns:a16="http://schemas.microsoft.com/office/drawing/2014/main" id="{01BCA4B6-A603-9718-7E51-61EFB7D1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66" y="0"/>
            <a:ext cx="8229456" cy="68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57195-3953-BB75-032F-5BEC8F6F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017A6-D317-C205-C519-B03B49A2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59" cy="36012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You have just started your journey to getting closer to the outcome you want in your Family Court case.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The Divorce Solutionist is dedicated to helping self-represented (or lawyer-represented) understand the process; find the answers needed while maintaining emotional/mental stability and clarity.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As the founder &amp; creator of TDS, I take pride in providing you with the assistance and support you need to address every aspect of your family law case.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latin typeface="Script MT Bold" panose="03040602040607080904" pitchFamily="66" charset="0"/>
              </a:rPr>
              <a:t>Tracey Bee, Family Court Strategist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8" name="Picture 7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3AE63547-4C29-E9DC-545D-89F80223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15" y="681645"/>
            <a:ext cx="6181475" cy="54860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3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A7168-BC5D-440B-0A4C-8A9C68FC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you can expect to: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B509-5F98-F2AC-9F4F-677E5112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Gain more control over your case &amp; the overall outcome;</a:t>
            </a:r>
          </a:p>
          <a:p>
            <a:pPr>
              <a:lnSpc>
                <a:spcPct val="90000"/>
              </a:lnSpc>
            </a:pPr>
            <a:r>
              <a:rPr lang="en-US" sz="1000"/>
              <a:t>Get reassurance that you have done all you can to advocate for your &amp; your children’s interests;</a:t>
            </a:r>
          </a:p>
          <a:p>
            <a:pPr>
              <a:lnSpc>
                <a:spcPct val="90000"/>
              </a:lnSpc>
            </a:pPr>
            <a:r>
              <a:rPr lang="en-US" sz="1000"/>
              <a:t>Become empowered, not allowing the OP or system to bully you anymore;</a:t>
            </a:r>
          </a:p>
          <a:p>
            <a:pPr>
              <a:lnSpc>
                <a:spcPct val="90000"/>
              </a:lnSpc>
            </a:pPr>
            <a:r>
              <a:rPr lang="en-US" sz="1000"/>
              <a:t>Learn more about how the court system is set up and its truths on how it destroys families;</a:t>
            </a:r>
          </a:p>
          <a:p>
            <a:pPr>
              <a:lnSpc>
                <a:spcPct val="90000"/>
              </a:lnSpc>
            </a:pPr>
            <a:r>
              <a:rPr lang="en-US" sz="1000"/>
              <a:t>Build up more confidence in how you show up in every aspect of your life;</a:t>
            </a:r>
          </a:p>
          <a:p>
            <a:pPr>
              <a:lnSpc>
                <a:spcPct val="90000"/>
              </a:lnSpc>
            </a:pPr>
            <a:r>
              <a:rPr lang="en-US" sz="1000"/>
              <a:t>Strengthen your communication skills to be a voice for your family;</a:t>
            </a:r>
          </a:p>
          <a:p>
            <a:pPr>
              <a:lnSpc>
                <a:spcPct val="90000"/>
              </a:lnSpc>
            </a:pPr>
            <a:r>
              <a:rPr lang="en-US" sz="1000"/>
              <a:t>Master your emotions and maintain mental stability/clarity;</a:t>
            </a:r>
          </a:p>
          <a:p>
            <a:pPr>
              <a:lnSpc>
                <a:spcPct val="90000"/>
              </a:lnSpc>
            </a:pPr>
            <a:r>
              <a:rPr lang="en-US" sz="1000"/>
              <a:t>Know your rights as a parent, advocate &amp; litigant;</a:t>
            </a:r>
          </a:p>
          <a:p>
            <a:pPr>
              <a:lnSpc>
                <a:spcPct val="90000"/>
              </a:lnSpc>
            </a:pPr>
            <a:r>
              <a:rPr lang="en-US" sz="1000"/>
              <a:t>Seek vindication &amp; have your story told to impact change.</a:t>
            </a:r>
          </a:p>
          <a:p>
            <a:pPr>
              <a:lnSpc>
                <a:spcPct val="90000"/>
              </a:lnSpc>
            </a:pPr>
            <a:r>
              <a:rPr lang="en-US" sz="1000"/>
              <a:t>Get the help, support &amp; assistance you need with EVERY issue that affects your case.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449548-E212-2ADB-F301-D3A113C11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r="8973" b="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4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537A-336E-0255-A677-56E65BE6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F1E8-A87A-D247-2632-CF5795E6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Review the Agreement, sign &amp; return.</a:t>
            </a:r>
          </a:p>
          <a:p>
            <a:r>
              <a:rPr lang="en-US" dirty="0"/>
              <a:t>Read the Rules &amp; Rights/Responsibilities.</a:t>
            </a:r>
          </a:p>
          <a:p>
            <a:r>
              <a:rPr lang="en-US" dirty="0"/>
              <a:t>Know the features that are included in your specific package/program.</a:t>
            </a:r>
          </a:p>
          <a:p>
            <a:r>
              <a:rPr lang="en-US" dirty="0"/>
              <a:t>Log into your account on Simply Coach.</a:t>
            </a:r>
          </a:p>
          <a:p>
            <a:r>
              <a:rPr lang="en-US" dirty="0"/>
              <a:t>Be sure that you provided all information &amp; documents requested.</a:t>
            </a:r>
          </a:p>
          <a:p>
            <a:r>
              <a:rPr lang="en-US" dirty="0"/>
              <a:t>Be sure to look out for emails from us.</a:t>
            </a:r>
          </a:p>
          <a:p>
            <a:r>
              <a:rPr lang="en-US" dirty="0"/>
              <a:t>Be active &amp; interactive.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EDC38-1D44-DE97-F058-E044DBC7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need to be sure to follow each of these steps in order to ensure you get the most benefits of the program or package you signed up for.</a:t>
            </a:r>
          </a:p>
          <a:p>
            <a:endParaRPr lang="en-US" dirty="0"/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0A65A6F7-B8E5-6AF7-C73E-282FB95FD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915" y="3555059"/>
            <a:ext cx="2272836" cy="22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E571-89B8-9B0E-30FE-63409FD0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are Setup: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701540-763E-A597-8318-9BAB4812BB7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62851" y="2365755"/>
          <a:ext cx="5239512" cy="339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6067A-3E1D-A1A0-EB01-4B84F6A83E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 on your personal circumstances- work, finances, housing, medical/mental, insurance, etc.</a:t>
            </a:r>
          </a:p>
          <a:p>
            <a:r>
              <a:rPr lang="en-US" dirty="0"/>
              <a:t>Familiarize yourself with resources in your community &amp;/or online. </a:t>
            </a:r>
          </a:p>
          <a:p>
            <a:r>
              <a:rPr lang="en-US" dirty="0"/>
              <a:t>Develop a system to gather, collect, organize, and sort all of your evidence.</a:t>
            </a:r>
          </a:p>
          <a:p>
            <a:r>
              <a:rPr lang="en-US" dirty="0"/>
              <a:t> Set up apps/software that will help you with calendaring, communicating, and documenting all events. (Listed separately.)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9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F99E-9304-DC44-AAD1-AFD8DB86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Court’s Website</a:t>
            </a:r>
            <a:br>
              <a:rPr lang="en-US" dirty="0"/>
            </a:br>
            <a:r>
              <a:rPr lang="en-US" dirty="0"/>
              <a:t>EXAMPLE: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EEDD1-4EC4-59C9-79D9-61FFD3031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1803177"/>
            <a:ext cx="3609983" cy="3601211"/>
          </a:xfrm>
        </p:spPr>
        <p:txBody>
          <a:bodyPr/>
          <a:lstStyle/>
          <a:p>
            <a:r>
              <a:rPr lang="en-US" sz="1800" b="1" i="1" dirty="0"/>
              <a:t>New York State Court  </a:t>
            </a:r>
          </a:p>
          <a:p>
            <a:r>
              <a:rPr lang="en-US" sz="1800" dirty="0">
                <a:hlinkClick r:id="rId2"/>
              </a:rPr>
              <a:t>https://ww2.nycourts.gov/COURTS/nyc/family/index.shtml</a:t>
            </a:r>
            <a:endParaRPr lang="en-US" sz="1800" dirty="0"/>
          </a:p>
          <a:p>
            <a:r>
              <a:rPr lang="en-US" sz="1800" dirty="0"/>
              <a:t>You can find forms, instructions, court information, and more.</a:t>
            </a:r>
          </a:p>
          <a:p>
            <a:endParaRPr lang="en-US" dirty="0"/>
          </a:p>
          <a:p>
            <a:r>
              <a:rPr lang="en-US" sz="1800" dirty="0"/>
              <a:t>You can create an account on the website, where you can check the calendar for your case, upload evidence, and e-file petitions/motions. </a:t>
            </a:r>
          </a:p>
        </p:txBody>
      </p:sp>
      <p:pic>
        <p:nvPicPr>
          <p:cNvPr id="10" name="Picture Placeholder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5F7E66F-A024-B26A-F2F3-80E24D4AAE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0" b="27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556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78B9C0-F5E9-832C-FB11-880E9E84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166" y="806365"/>
            <a:ext cx="4025901" cy="23884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Coach/Client platform -</a:t>
            </a:r>
            <a:br>
              <a:rPr lang="en-US" sz="5000" dirty="0"/>
            </a:br>
            <a:r>
              <a:rPr lang="en-US" sz="5000" i="1" dirty="0"/>
              <a:t>Simply Coach </a:t>
            </a:r>
            <a:br>
              <a:rPr lang="en-US" sz="5000" dirty="0"/>
            </a:br>
            <a:br>
              <a:rPr lang="en-US" sz="5000" dirty="0"/>
            </a:br>
            <a:r>
              <a:rPr lang="en-US" sz="2000" b="0" dirty="0"/>
              <a:t>This portal platform allows you to: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1800" b="0" dirty="0"/>
              <a:t>1. engage with your coach/consultant, </a:t>
            </a:r>
            <a:br>
              <a:rPr lang="en-US" sz="1800" b="0" dirty="0"/>
            </a:br>
            <a:r>
              <a:rPr lang="en-US" sz="1800" b="0" dirty="0"/>
              <a:t>2. upload documents, audio, video, etc.; </a:t>
            </a:r>
            <a:br>
              <a:rPr lang="en-US" sz="1800" b="0" dirty="0"/>
            </a:br>
            <a:r>
              <a:rPr lang="en-US" sz="1800" b="0" dirty="0"/>
              <a:t>3. maintain meetings &amp; important dates; </a:t>
            </a:r>
            <a:br>
              <a:rPr lang="en-US" sz="1800" b="0" dirty="0"/>
            </a:br>
            <a:r>
              <a:rPr lang="en-US" sz="1800" b="0" dirty="0"/>
              <a:t>4. access workshops, guides, forms, worksheets, etc.; </a:t>
            </a:r>
            <a:br>
              <a:rPr lang="en-US" sz="1800" b="0" dirty="0"/>
            </a:br>
            <a:r>
              <a:rPr lang="en-US" sz="1800" b="0" dirty="0"/>
              <a:t>5. store important relevant notes and so much more. </a:t>
            </a:r>
            <a:br>
              <a:rPr lang="en-US" sz="1800" b="0" dirty="0"/>
            </a:br>
            <a:r>
              <a:rPr lang="en-US" sz="1800" b="0" dirty="0"/>
              <a:t>NOTE: (You will receive the link via email.)</a:t>
            </a:r>
            <a:endParaRPr lang="en-US" sz="1800" dirty="0"/>
          </a:p>
        </p:txBody>
      </p:sp>
      <p:pic>
        <p:nvPicPr>
          <p:cNvPr id="6" name="Picture Placeholder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52C33BB-53C5-3F7F-8427-95958AB55D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2892"/>
          <a:stretch>
            <a:fillRect/>
          </a:stretch>
        </p:blipFill>
        <p:spPr>
          <a:xfrm>
            <a:off x="266725" y="768334"/>
            <a:ext cx="6150394" cy="493994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5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DDE2-B945-F780-7F41-4565865D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337777" cy="801433"/>
          </a:xfrm>
        </p:spPr>
        <p:txBody>
          <a:bodyPr/>
          <a:lstStyle/>
          <a:p>
            <a:r>
              <a:rPr lang="en-US" dirty="0"/>
              <a:t>RESOURCES:</a:t>
            </a:r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92317E4A-242D-3423-BBF3-C6D9D7AF1D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205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E6D6D-4A2E-8D8B-6DB3-6D667C27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1483112"/>
            <a:ext cx="3609983" cy="427811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Self Improvement </a:t>
            </a:r>
            <a:r>
              <a:rPr lang="en-US" dirty="0"/>
              <a:t>- parenting education &amp; awareness, anger management programs, substance abuse services, job training, education,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Community Help </a:t>
            </a:r>
            <a:r>
              <a:rPr lang="en-US" dirty="0"/>
              <a:t>- Social service agencies, police departments &amp; reporting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Resolution options </a:t>
            </a:r>
            <a:r>
              <a:rPr lang="en-US" dirty="0"/>
              <a:t>- Mediation, parenting coordinators, coaches.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Legal</a:t>
            </a:r>
            <a:r>
              <a:rPr lang="en-US" dirty="0"/>
              <a:t> - Free legal advice, pro bono organizations &amp; legal plans, memberships,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Apps &amp; Software </a:t>
            </a:r>
            <a:r>
              <a:rPr lang="en-US" dirty="0"/>
              <a:t>– coparenting, communication, documenting, calendar, financial tracking, evidence gathering, tracking, background search &amp; legal research.</a:t>
            </a:r>
          </a:p>
          <a:p>
            <a:r>
              <a:rPr lang="en-US" b="1" dirty="0"/>
              <a:t>CHECK THE CONTENT LIBRARY IN SIMPLY COACH.</a:t>
            </a:r>
          </a:p>
        </p:txBody>
      </p:sp>
    </p:spTree>
    <p:extLst>
      <p:ext uri="{BB962C8B-B14F-4D97-AF65-F5344CB8AC3E}">
        <p14:creationId xmlns:p14="http://schemas.microsoft.com/office/powerpoint/2010/main" val="2221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B44D1-CE10-05E6-31A9-304CA8BA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CONTENT LIBRARY-</a:t>
            </a:r>
            <a:br>
              <a:rPr lang="en-US" sz="2800" dirty="0"/>
            </a:br>
            <a:r>
              <a:rPr lang="en-US" sz="2800" dirty="0"/>
              <a:t>Videos &amp; PDFs: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6CEE-BF9E-9E72-D87E-BEA7B6C8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280" y="2160016"/>
            <a:ext cx="4133560" cy="36012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u="sng" dirty="0"/>
              <a:t>Video Titles</a:t>
            </a:r>
            <a:r>
              <a:rPr lang="en-US" sz="1300" dirty="0"/>
              <a:t>– 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Strategy in Family Court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Best Interests of the Child-Custody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Modification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Contempt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Financial Aspects of Divorce &amp; Custody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Relocation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Gathering &amp; Organizing Evidence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Trial Preparation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Mediation Preparation &amp; Settlement Negotiations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Court Process &amp; Procedure   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A68CA8-1668-905D-1F3B-A7B598739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 b="2"/>
          <a:stretch/>
        </p:blipFill>
        <p:spPr>
          <a:xfrm>
            <a:off x="20" y="1"/>
            <a:ext cx="6927143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5500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41542</TotalTime>
  <Words>881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Neue Haas Grotesk Text Pro</vt:lpstr>
      <vt:lpstr>Script MT Bold</vt:lpstr>
      <vt:lpstr>PunchcardVTI</vt:lpstr>
      <vt:lpstr>Welcome</vt:lpstr>
      <vt:lpstr>Introduction</vt:lpstr>
      <vt:lpstr>What you can expect to:</vt:lpstr>
      <vt:lpstr>Getting Started</vt:lpstr>
      <vt:lpstr>Once You are Setup:</vt:lpstr>
      <vt:lpstr>Court’s Website EXAMPLE:</vt:lpstr>
      <vt:lpstr>Coach/Client platform - Simply Coach   This portal platform allows you to:   1. engage with your coach/consultant,  2. upload documents, audio, video, etc.;  3. maintain meetings &amp; important dates;  4. access workshops, guides, forms, worksheets, etc.;  5. store important relevant notes and so much more.  NOTE: (You will receive the link via email.)</vt:lpstr>
      <vt:lpstr>RESOURCES:</vt:lpstr>
      <vt:lpstr>CONTENT LIBRARY- Videos &amp; PDFs:</vt:lpstr>
      <vt:lpstr>CONTENT LIBRARY- </vt:lpstr>
      <vt:lpstr>Important Info &amp; Tips: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Tracey Bee</dc:creator>
  <cp:lastModifiedBy>Tracey Bee</cp:lastModifiedBy>
  <cp:revision>5</cp:revision>
  <dcterms:created xsi:type="dcterms:W3CDTF">2023-01-09T21:22:11Z</dcterms:created>
  <dcterms:modified xsi:type="dcterms:W3CDTF">2023-02-07T17:44:58Z</dcterms:modified>
</cp:coreProperties>
</file>